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25"/>
  </p:notesMasterIdLst>
  <p:handoutMasterIdLst>
    <p:handoutMasterId r:id="rId26"/>
  </p:handoutMasterIdLst>
  <p:sldIdLst>
    <p:sldId id="295" r:id="rId2"/>
    <p:sldId id="489" r:id="rId3"/>
    <p:sldId id="539" r:id="rId4"/>
    <p:sldId id="520" r:id="rId5"/>
    <p:sldId id="521" r:id="rId6"/>
    <p:sldId id="545" r:id="rId7"/>
    <p:sldId id="488" r:id="rId8"/>
    <p:sldId id="515" r:id="rId9"/>
    <p:sldId id="517" r:id="rId10"/>
    <p:sldId id="552" r:id="rId11"/>
    <p:sldId id="547" r:id="rId12"/>
    <p:sldId id="548" r:id="rId13"/>
    <p:sldId id="549" r:id="rId14"/>
    <p:sldId id="550" r:id="rId15"/>
    <p:sldId id="551" r:id="rId16"/>
    <p:sldId id="525" r:id="rId17"/>
    <p:sldId id="523" r:id="rId18"/>
    <p:sldId id="524" r:id="rId19"/>
    <p:sldId id="526" r:id="rId20"/>
    <p:sldId id="528" r:id="rId21"/>
    <p:sldId id="529" r:id="rId22"/>
    <p:sldId id="553" r:id="rId23"/>
    <p:sldId id="543" r:id="rId24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FF99"/>
    <a:srgbClr val="00CC00"/>
    <a:srgbClr val="66FF33"/>
    <a:srgbClr val="33CC33"/>
    <a:srgbClr val="FF0066"/>
    <a:srgbClr val="CC66FF"/>
    <a:srgbClr val="CCCCFF"/>
    <a:srgbClr val="33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94646" autoAdjust="0"/>
  </p:normalViewPr>
  <p:slideViewPr>
    <p:cSldViewPr>
      <p:cViewPr varScale="1">
        <p:scale>
          <a:sx n="81" d="100"/>
          <a:sy n="81" d="100"/>
        </p:scale>
        <p:origin x="15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1" y="2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73658AF-5FD7-4E2E-B3DC-292E16B05992}" type="datetimeFigureOut">
              <a:rPr lang="en-GB"/>
              <a:pPr/>
              <a:t>29/06/2020</a:t>
            </a:fld>
            <a:endParaRPr lang="en-GB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171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1" y="9445171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EE7D67B-C735-47EA-A826-221EC783629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0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1B5622-491C-47FA-AFC7-6B776A3BBC0C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DD2F9-C4EE-418A-A4A7-8D49C2E7D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19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2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Fiona – what is bilingualism…… regardless of level or proficiency ……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9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2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7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out</a:t>
            </a:r>
            <a:r>
              <a:rPr lang="en-GB" baseline="0" dirty="0"/>
              <a:t> samples of writing. </a:t>
            </a:r>
          </a:p>
          <a:p>
            <a:r>
              <a:rPr lang="en-GB" baseline="0" dirty="0"/>
              <a:t>Can they identify what level in writing these pupils are working at?</a:t>
            </a:r>
          </a:p>
          <a:p>
            <a:r>
              <a:rPr lang="en-GB" baseline="0" dirty="0"/>
              <a:t> Give out case studies. Can they match the samples to the case studies?</a:t>
            </a:r>
          </a:p>
          <a:p>
            <a:r>
              <a:rPr lang="en-GB" baseline="0" dirty="0"/>
              <a:t>Choose I pupil (per group). Note strategies that could be used to support them with a writing task. </a:t>
            </a:r>
          </a:p>
          <a:p>
            <a:r>
              <a:rPr lang="en-GB" baseline="0" dirty="0"/>
              <a:t>Do the same for another pupil (if time.) Feed back to the whole group (if larger numbers)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83F1929-633B-4FD7-9BDC-9B83FBB42AA6}" type="datetimeFigureOut">
              <a:rPr lang="en-GB" smtClean="0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6E8F5FB-CA64-413C-B780-C5125A5F21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buryparkschool.net/langofmonth/index.html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hyperlink" Target="http://ealhighland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80" cy="56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highland.gov.uk/staffsite/site/splash.php - Windows Internet Explorer (NTSEEMISTS1.HighlandCouncil.gov.uk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7" t="985" r="8704" b="53231"/>
          <a:stretch/>
        </p:blipFill>
        <p:spPr>
          <a:xfrm>
            <a:off x="295233" y="1136072"/>
            <a:ext cx="5822947" cy="3877103"/>
          </a:xfrm>
          <a:prstGeom prst="rect">
            <a:avLst/>
          </a:prstGeom>
        </p:spPr>
      </p:pic>
      <p:pic>
        <p:nvPicPr>
          <p:cNvPr id="2" name="Picture 1" descr="23ED015: Click+Go for Ms A Roy - Edit - Inverness Royal Academy (NTSEEMISTS1.HighlandCouncil.gov.uk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7" t="16528" r="17852" b="28144"/>
          <a:stretch/>
        </p:blipFill>
        <p:spPr>
          <a:xfrm>
            <a:off x="5940152" y="3591334"/>
            <a:ext cx="2851310" cy="30963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71600" y="144016"/>
            <a:ext cx="7498080" cy="9087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GB" sz="3600" dirty="0" err="1"/>
              <a:t>SEEMiS</a:t>
            </a:r>
            <a:r>
              <a:rPr lang="en-GB" sz="3600" dirty="0"/>
              <a:t> – Edit – ASN/ Language tabs </a:t>
            </a:r>
          </a:p>
        </p:txBody>
      </p:sp>
    </p:spTree>
    <p:extLst>
      <p:ext uri="{BB962C8B-B14F-4D97-AF65-F5344CB8AC3E}">
        <p14:creationId xmlns:p14="http://schemas.microsoft.com/office/powerpoint/2010/main" val="168561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154" y="39610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Calibri" panose="020F0502020204030204" pitchFamily="34" charset="0"/>
              </a:rPr>
              <a:t>Activity – Listening and Talking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7207" y="1400119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>
                <a:latin typeface="Calibri" panose="020F0502020204030204" pitchFamily="34" charset="0"/>
              </a:rPr>
              <a:t>Have a look at the transcripts for pupils A,B, C and D.</a:t>
            </a:r>
          </a:p>
          <a:p>
            <a:endParaRPr lang="en-GB" sz="32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200" dirty="0">
                <a:latin typeface="Calibri" panose="020F0502020204030204" pitchFamily="34" charset="0"/>
              </a:rPr>
              <a:t>What Listening and Talking Level/Levels do you think each pupil is working at?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4" y="4447107"/>
            <a:ext cx="7931444" cy="55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2243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Writing Samples Activity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874788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+mj-lt"/>
              </a:rPr>
              <a:t>Look at the sample of writing. </a:t>
            </a:r>
          </a:p>
          <a:p>
            <a:endParaRPr lang="en-GB" sz="4800" dirty="0">
              <a:latin typeface="+mj-lt"/>
            </a:endParaRPr>
          </a:p>
          <a:p>
            <a:r>
              <a:rPr lang="en-GB" sz="4800" dirty="0">
                <a:latin typeface="+mj-lt"/>
              </a:rPr>
              <a:t>Which level (in writing) do you think he is working at? </a:t>
            </a:r>
          </a:p>
          <a:p>
            <a:endParaRPr lang="en-GB" dirty="0"/>
          </a:p>
        </p:txBody>
      </p:sp>
      <p:sp>
        <p:nvSpPr>
          <p:cNvPr id="8" name="AutoShape 2" descr="Image result for clip art wri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88" y="1602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8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egies  for Supporting Listening and Talk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t="23580" r="22985" b="4324"/>
          <a:stretch/>
        </p:blipFill>
        <p:spPr>
          <a:xfrm>
            <a:off x="1130815" y="450376"/>
            <a:ext cx="8013185" cy="61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5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egies for Supporting Read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t="32844" r="25157" b="4046"/>
          <a:stretch/>
        </p:blipFill>
        <p:spPr>
          <a:xfrm>
            <a:off x="1071562" y="404664"/>
            <a:ext cx="7853434" cy="54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egies  for Supporting Writing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23038" r="22089" b="5285"/>
          <a:stretch/>
        </p:blipFill>
        <p:spPr>
          <a:xfrm>
            <a:off x="1043608" y="764703"/>
            <a:ext cx="7560840" cy="53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30944"/>
          </a:xfrm>
        </p:spPr>
        <p:txBody>
          <a:bodyPr>
            <a:normAutofit/>
          </a:bodyPr>
          <a:lstStyle/>
          <a:p>
            <a:pPr algn="ctr"/>
            <a:br>
              <a:rPr lang="en-GB" dirty="0"/>
            </a:br>
            <a:br>
              <a:rPr lang="en-GB" dirty="0"/>
            </a:br>
            <a:r>
              <a:rPr lang="en-GB" dirty="0">
                <a:latin typeface="Calibri" panose="020F0502020204030204" pitchFamily="34" charset="0"/>
              </a:rPr>
              <a:t>New to English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EAL Language Programmes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935"/>
            <a:ext cx="42954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4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Teddy Talk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72"/>
            <a:ext cx="9144000" cy="65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59078"/>
            <a:ext cx="216024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</a:rPr>
              <a:t>Teddy Talk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</a:rPr>
              <a:t>Nursery</a:t>
            </a:r>
          </a:p>
        </p:txBody>
      </p:sp>
    </p:spTree>
    <p:extLst>
      <p:ext uri="{BB962C8B-B14F-4D97-AF65-F5344CB8AC3E}">
        <p14:creationId xmlns:p14="http://schemas.microsoft.com/office/powerpoint/2010/main" val="247462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elr\AppData\Local\Microsoft\Windows\Temporary Internet Files\Content.Outlook\PQYJ1DTW\BB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16835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</a:rPr>
              <a:t>Big Bear Banter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</a:rPr>
              <a:t>P1-3</a:t>
            </a:r>
          </a:p>
        </p:txBody>
      </p:sp>
    </p:spTree>
    <p:extLst>
      <p:ext uri="{BB962C8B-B14F-4D97-AF65-F5344CB8AC3E}">
        <p14:creationId xmlns:p14="http://schemas.microsoft.com/office/powerpoint/2010/main" val="274394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4_7 Induction Pack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9989" r="9553" b="4878"/>
          <a:stretch/>
        </p:blipFill>
        <p:spPr>
          <a:xfrm>
            <a:off x="827584" y="2924944"/>
            <a:ext cx="7328847" cy="369854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6" y="571190"/>
            <a:ext cx="4394049" cy="2471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324036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</a:rPr>
              <a:t>P4-7 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</a:rPr>
              <a:t>EAL Induction Pack</a:t>
            </a:r>
          </a:p>
        </p:txBody>
      </p:sp>
    </p:spTree>
    <p:extLst>
      <p:ext uri="{BB962C8B-B14F-4D97-AF65-F5344CB8AC3E}">
        <p14:creationId xmlns:p14="http://schemas.microsoft.com/office/powerpoint/2010/main" val="191399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7" y="2699202"/>
            <a:ext cx="3989682" cy="38721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" y="1294272"/>
            <a:ext cx="4185584" cy="4271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6201" y="0"/>
            <a:ext cx="410935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2000 pupils with EAL in schools</a:t>
            </a:r>
          </a:p>
          <a:p>
            <a:r>
              <a:rPr lang="en-GB" sz="2400" b="1" dirty="0"/>
              <a:t>20% in nursery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1294272"/>
            <a:ext cx="3435001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80+ nationalities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60+ languages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1/3 Polish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Russian, Latvian, Spanish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880" y="6211762"/>
            <a:ext cx="242312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179 primary schools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068" y="5750097"/>
            <a:ext cx="244827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29 secondary schools</a:t>
            </a:r>
          </a:p>
          <a:p>
            <a:r>
              <a:rPr lang="en-GB" dirty="0"/>
              <a:t>5 special schools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998" y="260648"/>
            <a:ext cx="4007978" cy="584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+mn-lt"/>
              </a:rPr>
              <a:t>Highland Wide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06" y="5059815"/>
            <a:ext cx="42195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94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6480720" cy="5292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</a:rPr>
              <a:t>Home Language/ Mother Tongue/ First Language/ Native Language</a:t>
            </a:r>
          </a:p>
        </p:txBody>
      </p:sp>
    </p:spTree>
    <p:extLst>
      <p:ext uri="{BB962C8B-B14F-4D97-AF65-F5344CB8AC3E}">
        <p14:creationId xmlns:p14="http://schemas.microsoft.com/office/powerpoint/2010/main" val="371931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4176464" cy="1152128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Why is it important for a child to maintain their home language?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116632"/>
            <a:ext cx="4013016" cy="108012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What can school do to support and value home languages?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340768"/>
            <a:ext cx="4023360" cy="533998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First languages help families share values, traditions and cultural identities. </a:t>
            </a:r>
          </a:p>
          <a:p>
            <a:r>
              <a:rPr lang="en-GB" dirty="0"/>
              <a:t>Children who can speak another language can also learn English better because they see when words are similar (or have a similar meaning). </a:t>
            </a:r>
          </a:p>
          <a:p>
            <a:r>
              <a:rPr lang="en-GB" dirty="0"/>
              <a:t>Speaking more than one language improves thinking skills, memory and brain health</a:t>
            </a:r>
          </a:p>
          <a:p>
            <a:r>
              <a:rPr lang="en-GB" dirty="0"/>
              <a:t>Employers value people who are good at languages so there will be more job opportunities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40768"/>
            <a:ext cx="4023360" cy="52565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Learn the names of the languages children speak and teach them the name in English/ their home language</a:t>
            </a:r>
          </a:p>
          <a:p>
            <a:endParaRPr lang="en-GB" dirty="0"/>
          </a:p>
          <a:p>
            <a:r>
              <a:rPr lang="en-GB" dirty="0"/>
              <a:t>Use home languages for learning and teaching</a:t>
            </a:r>
          </a:p>
          <a:p>
            <a:r>
              <a:rPr lang="en-GB" dirty="0"/>
              <a:t>Make links to cultural heritage e.g. through projects etc.</a:t>
            </a:r>
          </a:p>
          <a:p>
            <a:r>
              <a:rPr lang="en-GB" dirty="0"/>
              <a:t>Multicultural ethos is reflected throughout the school e.g. signage, displays</a:t>
            </a:r>
          </a:p>
          <a:p>
            <a:r>
              <a:rPr lang="en-GB" dirty="0"/>
              <a:t>Students as young interpreters</a:t>
            </a:r>
          </a:p>
          <a:p>
            <a:r>
              <a:rPr lang="en-GB" dirty="0"/>
              <a:t>Sharing stories in different languages</a:t>
            </a:r>
          </a:p>
          <a:p>
            <a:r>
              <a:rPr lang="en-GB" dirty="0"/>
              <a:t>Try to learn a few words from languages spoken in the school </a:t>
            </a:r>
          </a:p>
          <a:p>
            <a:pPr marL="118872" indent="0">
              <a:buNone/>
            </a:pPr>
            <a:endParaRPr lang="en-GB" dirty="0">
              <a:hlinkClick r:id="rId2"/>
            </a:endParaRPr>
          </a:p>
          <a:p>
            <a:pPr marL="118872" indent="0">
              <a:buNone/>
            </a:pPr>
            <a:endParaRPr lang="en-GB" dirty="0">
              <a:hlinkClick r:id="rId2"/>
            </a:endParaRPr>
          </a:p>
          <a:p>
            <a:pPr marL="118872" indent="0">
              <a:buNone/>
            </a:pPr>
            <a:r>
              <a:rPr lang="en-GB" dirty="0">
                <a:hlinkClick r:id="rId2"/>
              </a:rPr>
              <a:t>http://www.newburyparkschool.net/langofmonth/index.html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r>
              <a:rPr lang="en-GB" dirty="0"/>
              <a:t>Around the World in a Week</a:t>
            </a:r>
          </a:p>
        </p:txBody>
      </p:sp>
      <p:pic>
        <p:nvPicPr>
          <p:cNvPr id="8" name="Picture 7" descr="Around the World in a Week - Plan and weekly update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18586" r="22046" b="1469"/>
          <a:stretch/>
        </p:blipFill>
        <p:spPr>
          <a:xfrm>
            <a:off x="4860032" y="2276872"/>
            <a:ext cx="3825614" cy="42209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 descr="cld31-passport-p1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19551" r="30463" b="6262"/>
          <a:stretch/>
        </p:blipFill>
        <p:spPr>
          <a:xfrm>
            <a:off x="611560" y="1921074"/>
            <a:ext cx="3384376" cy="4867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19675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</a:rPr>
              <a:t>Language Awareness Project between Adult ESOL Learners and Schools</a:t>
            </a:r>
          </a:p>
        </p:txBody>
      </p:sp>
    </p:spTree>
    <p:extLst>
      <p:ext uri="{BB962C8B-B14F-4D97-AF65-F5344CB8AC3E}">
        <p14:creationId xmlns:p14="http://schemas.microsoft.com/office/powerpoint/2010/main" val="71016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hlinkClick r:id="rId2"/>
              </a:rPr>
              <a:t>ealhighland.org.uk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08351"/>
            <a:ext cx="7499350" cy="4679497"/>
          </a:xfrm>
        </p:spPr>
      </p:pic>
    </p:spTree>
    <p:extLst>
      <p:ext uri="{BB962C8B-B14F-4D97-AF65-F5344CB8AC3E}">
        <p14:creationId xmlns:p14="http://schemas.microsoft.com/office/powerpoint/2010/main" val="37955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1763688" y="189182"/>
            <a:ext cx="6635807" cy="38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Hilton Primary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4365104"/>
            <a:ext cx="7560840" cy="437042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9900"/>
                </a:solidFill>
                <a:latin typeface="Calibri" panose="020F0502020204030204" pitchFamily="34" charset="0"/>
              </a:rPr>
              <a:t>47 EAL pupils</a:t>
            </a:r>
          </a:p>
          <a:p>
            <a:r>
              <a:rPr lang="en-GB" sz="2800" b="1" u="sng" dirty="0">
                <a:solidFill>
                  <a:srgbClr val="0070C0"/>
                </a:solidFill>
                <a:latin typeface="Calibri" panose="020F0502020204030204" pitchFamily="34" charset="0"/>
              </a:rPr>
              <a:t>12 Languages</a:t>
            </a:r>
          </a:p>
          <a:p>
            <a:r>
              <a:rPr lang="en-GB" sz="2800" b="1" dirty="0">
                <a:solidFill>
                  <a:srgbClr val="009900"/>
                </a:solidFill>
                <a:latin typeface="Calibri" panose="020F0502020204030204" pitchFamily="34" charset="0"/>
              </a:rPr>
              <a:t>Filipino, Greek, Hindi, Kannada, Latvian, Malayalam, Polish, Portuguese, Punjabi, Romanian, Russian, Urdu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0099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323473"/>
            <a:ext cx="2712385" cy="20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8276"/>
            <a:ext cx="247520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457200" y="760413"/>
            <a:ext cx="8229600" cy="657225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latin typeface="Calibri" panose="020F0502020204030204" pitchFamily="34" charset="0"/>
              </a:rPr>
              <a:t>Definition of Bilingualism</a:t>
            </a:r>
            <a:r>
              <a:rPr lang="en-GB" sz="48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	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sz="half" idx="1"/>
          </p:nvPr>
        </p:nvSpPr>
        <p:spPr>
          <a:xfrm>
            <a:off x="683568" y="1844824"/>
            <a:ext cx="3978275" cy="4191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charset="0"/>
              <a:buNone/>
            </a:pP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en-GB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GB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Bilingual Learners are learners who function in more than one language in their daily lives.</a:t>
            </a:r>
          </a:p>
          <a:p>
            <a:pPr algn="ctr">
              <a:buFont typeface="Arial" charset="0"/>
              <a:buNone/>
            </a:pPr>
            <a:endParaRPr lang="en-GB" sz="28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en-GB" sz="2800" dirty="0"/>
          </a:p>
        </p:txBody>
      </p:sp>
      <p:pic>
        <p:nvPicPr>
          <p:cNvPr id="114692" name="Picture 9" descr="class.tiff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75" y="2857500"/>
            <a:ext cx="3686175" cy="23177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2392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The Background and experience of EAL learners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12386" y="1672752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74631" y="1048434"/>
            <a:ext cx="295232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52437" y="1291352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Born in the UK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9330" y="1043970"/>
            <a:ext cx="2736304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29645" y="1157316"/>
            <a:ext cx="20882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Completely new arrival to the UK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6536" y="2132856"/>
            <a:ext cx="2952328" cy="947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298940" y="217147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Family intends to stay in the UK and has the legal right to do so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12386" y="2633783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51603" y="2127920"/>
            <a:ext cx="2844316" cy="9476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12097" y="2170729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Status to remain in UK is uncertain or time limited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8421" y="3321855"/>
            <a:ext cx="2952328" cy="9476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091318" y="3321853"/>
            <a:ext cx="2952328" cy="9476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252192" y="4463203"/>
            <a:ext cx="2952328" cy="947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097597" y="4463203"/>
            <a:ext cx="2952328" cy="9476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252192" y="3380170"/>
            <a:ext cx="290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Orally fluent and fully literate in one or more languages other than English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4345" y="3493340"/>
            <a:ext cx="246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literacy in first or other languages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20089" y="3795668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312386" y="4932598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3648" y="469001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No specific additional support need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12386" y="6093529"/>
            <a:ext cx="172819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59679" y="4615454"/>
            <a:ext cx="246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Evidence of specific learning difficulties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7761" y="5590444"/>
            <a:ext cx="2952328" cy="9476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116652" y="5629559"/>
            <a:ext cx="2952328" cy="9476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397114" y="5629559"/>
            <a:ext cx="269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Stable background – intact family and emotionally secure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0658" y="5632651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Fragmented family background or unaccompanied minor - possible experience of trauma</a:t>
            </a:r>
          </a:p>
        </p:txBody>
      </p:sp>
    </p:spTree>
    <p:extLst>
      <p:ext uri="{BB962C8B-B14F-4D97-AF65-F5344CB8AC3E}">
        <p14:creationId xmlns:p14="http://schemas.microsoft.com/office/powerpoint/2010/main" val="17705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9" grpId="0" animBg="1"/>
      <p:bldP spid="20" grpId="0"/>
      <p:bldP spid="22" grpId="0" animBg="1"/>
      <p:bldP spid="24" grpId="0" animBg="1"/>
      <p:bldP spid="26" grpId="0"/>
      <p:bldP spid="31" grpId="0"/>
      <p:bldP spid="3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836712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</a:rPr>
              <a:t>How many years does it take for an EAL pupil to be fluent at their cognitive level?</a:t>
            </a:r>
          </a:p>
          <a:p>
            <a:endParaRPr lang="en-GB" sz="3600" b="1" dirty="0">
              <a:latin typeface="Calibri" panose="020F0502020204030204" pitchFamily="34" charset="0"/>
            </a:endParaRPr>
          </a:p>
          <a:p>
            <a:r>
              <a:rPr lang="en-GB" sz="3600" b="1" dirty="0">
                <a:latin typeface="Calibri" panose="020F0502020204030204" pitchFamily="34" charset="0"/>
              </a:rPr>
              <a:t>What language should parents of EAL pupils use at home with their children – English or their native language?</a:t>
            </a:r>
          </a:p>
          <a:p>
            <a:endParaRPr lang="en-GB" sz="3600" b="1" dirty="0">
              <a:latin typeface="Calibri" panose="020F0502020204030204" pitchFamily="34" charset="0"/>
            </a:endParaRPr>
          </a:p>
          <a:p>
            <a:r>
              <a:rPr lang="en-GB" sz="3600" b="1" dirty="0">
                <a:latin typeface="Calibri" panose="020F0502020204030204" pitchFamily="34" charset="0"/>
              </a:rPr>
              <a:t>How many benefits of being bilingual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205839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body" sz="half" idx="1"/>
          </p:nvPr>
        </p:nvSpPr>
        <p:spPr>
          <a:xfrm>
            <a:off x="457200" y="2708275"/>
            <a:ext cx="4038600" cy="1512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GB" sz="240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/>
          </a:p>
        </p:txBody>
      </p:sp>
      <p:pic>
        <p:nvPicPr>
          <p:cNvPr id="161796" name="Picture 4" descr="MC90005698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75" y="44624"/>
            <a:ext cx="4062413" cy="6191250"/>
          </a:xfrm>
        </p:spPr>
      </p:pic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91680" y="4447734"/>
            <a:ext cx="2658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New to English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904209" y="3381010"/>
            <a:ext cx="2786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Early Acquisition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1240420" y="2544618"/>
            <a:ext cx="3902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Developing Competence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3348038" y="1773238"/>
            <a:ext cx="20329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Competent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995738" y="1196975"/>
            <a:ext cx="138211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Fluent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7" y="62373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2800" dirty="0"/>
              <a:t>5 Stages of English Language Acquisition</a:t>
            </a:r>
          </a:p>
        </p:txBody>
      </p:sp>
    </p:spTree>
    <p:extLst>
      <p:ext uri="{BB962C8B-B14F-4D97-AF65-F5344CB8AC3E}">
        <p14:creationId xmlns:p14="http://schemas.microsoft.com/office/powerpoint/2010/main" val="168619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il Ponski EAL Profile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21929" r="21642" b="3770"/>
          <a:stretch/>
        </p:blipFill>
        <p:spPr>
          <a:xfrm>
            <a:off x="1322340" y="1052736"/>
            <a:ext cx="727872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7059011" cy="48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9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7636</TotalTime>
  <Words>645</Words>
  <Application>Microsoft Office PowerPoint</Application>
  <PresentationFormat>On-screen Show (4:3)</PresentationFormat>
  <Paragraphs>98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Comic Sans MS</vt:lpstr>
      <vt:lpstr>Gill Sans MT</vt:lpstr>
      <vt:lpstr>Verdana</vt:lpstr>
      <vt:lpstr>Wingdings</vt:lpstr>
      <vt:lpstr>Wingdings 2</vt:lpstr>
      <vt:lpstr>Solstice</vt:lpstr>
      <vt:lpstr>PowerPoint Presentation</vt:lpstr>
      <vt:lpstr>PowerPoint Presentation</vt:lpstr>
      <vt:lpstr>Hilton Primary</vt:lpstr>
      <vt:lpstr>Definition of Bilingualism </vt:lpstr>
      <vt:lpstr>The Background and experience of EAL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Writing Samples Activity  </vt:lpstr>
      <vt:lpstr>PowerPoint Presentation</vt:lpstr>
      <vt:lpstr>PowerPoint Presentation</vt:lpstr>
      <vt:lpstr>PowerPoint Presentation</vt:lpstr>
      <vt:lpstr>  New to English  EAL Language Programmes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Around the World in a Week</vt:lpstr>
      <vt:lpstr>ealhighland.org.uk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as an additional language</dc:title>
  <dc:creator>Pat</dc:creator>
  <cp:lastModifiedBy>Peter Fenton</cp:lastModifiedBy>
  <cp:revision>527</cp:revision>
  <cp:lastPrinted>2019-09-17T08:28:39Z</cp:lastPrinted>
  <dcterms:created xsi:type="dcterms:W3CDTF">2010-11-07T15:19:24Z</dcterms:created>
  <dcterms:modified xsi:type="dcterms:W3CDTF">2020-06-29T09:55:15Z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